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5"/>
  </p:normalViewPr>
  <p:slideViewPr>
    <p:cSldViewPr snapToGrid="0" snapToObjects="1">
      <p:cViewPr varScale="1">
        <p:scale>
          <a:sx n="119" d="100"/>
          <a:sy n="119" d="100"/>
        </p:scale>
        <p:origin x="9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2759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878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3359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233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4260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3695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154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29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“What makes a work of art different from the world that surrounds it?”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57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How one part of the work is related to another part of the work, with each part demonstrating a logic and integrity that informs the whole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Fibonnacci proportions </a:t>
            </a:r>
          </a:p>
        </p:txBody>
      </p:sp>
    </p:spTree>
    <p:extLst>
      <p:ext uri="{BB962C8B-B14F-4D97-AF65-F5344CB8AC3E}">
        <p14:creationId xmlns:p14="http://schemas.microsoft.com/office/powerpoint/2010/main" val="404749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2237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3058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“A position dead center is so stable as to have no dynamic tension at all”- Freeman</a:t>
            </a:r>
          </a:p>
        </p:txBody>
      </p:sp>
    </p:spTree>
    <p:extLst>
      <p:ext uri="{BB962C8B-B14F-4D97-AF65-F5344CB8AC3E}">
        <p14:creationId xmlns:p14="http://schemas.microsoft.com/office/powerpoint/2010/main" val="1197316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063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550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Contrast allows us to measure and compare</a:t>
            </a:r>
          </a:p>
        </p:txBody>
      </p:sp>
    </p:spTree>
    <p:extLst>
      <p:ext uri="{BB962C8B-B14F-4D97-AF65-F5344CB8AC3E}">
        <p14:creationId xmlns:p14="http://schemas.microsoft.com/office/powerpoint/2010/main" val="1556988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200"/>
            </a:lvl1pPr>
            <a:lvl2pPr lvl="1" algn="ctr" rtl="0">
              <a:spcBef>
                <a:spcPts val="0"/>
              </a:spcBef>
              <a:buSzPct val="100000"/>
              <a:defRPr sz="4200"/>
            </a:lvl2pPr>
            <a:lvl3pPr lvl="2" algn="ctr" rtl="0">
              <a:spcBef>
                <a:spcPts val="0"/>
              </a:spcBef>
              <a:buSzPct val="100000"/>
              <a:defRPr sz="4200"/>
            </a:lvl3pPr>
            <a:lvl4pPr lvl="3" algn="ctr" rtl="0">
              <a:spcBef>
                <a:spcPts val="0"/>
              </a:spcBef>
              <a:buSzPct val="100000"/>
              <a:defRPr sz="4200"/>
            </a:lvl4pPr>
            <a:lvl5pPr lvl="4" algn="ctr" rtl="0">
              <a:spcBef>
                <a:spcPts val="0"/>
              </a:spcBef>
              <a:buSzPct val="100000"/>
              <a:defRPr sz="4200"/>
            </a:lvl5pPr>
            <a:lvl6pPr lvl="5" algn="ctr" rtl="0">
              <a:spcBef>
                <a:spcPts val="0"/>
              </a:spcBef>
              <a:buSzPct val="100000"/>
              <a:defRPr sz="4200"/>
            </a:lvl6pPr>
            <a:lvl7pPr lvl="6" algn="ctr" rtl="0">
              <a:spcBef>
                <a:spcPts val="0"/>
              </a:spcBef>
              <a:buSzPct val="100000"/>
              <a:defRPr sz="4200"/>
            </a:lvl7pPr>
            <a:lvl8pPr lvl="7" algn="ctr" rtl="0">
              <a:spcBef>
                <a:spcPts val="0"/>
              </a:spcBef>
              <a:buSzPct val="100000"/>
              <a:defRPr sz="4200"/>
            </a:lvl8pPr>
            <a:lvl9pPr lvl="8" algn="ctr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Playfair Display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‹#›</a:t>
            </a:fld>
            <a:endParaRPr lang="en" sz="10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0" y="1238675"/>
            <a:ext cx="8455500" cy="2146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/>
              <a:t>Chapter 6: Structure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0" y="3385475"/>
            <a:ext cx="5118600" cy="956400"/>
          </a:xfrm>
          <a:prstGeom prst="rect">
            <a:avLst/>
          </a:prstGeom>
          <a:solidFill>
            <a:srgbClr val="FF9900"/>
          </a:solidFill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0">
                <a:latin typeface="Quicksand"/>
                <a:ea typeface="Quicksand"/>
                <a:cs typeface="Quicksand"/>
                <a:sym typeface="Quicksand"/>
              </a:rPr>
              <a:t>Rosie Brodsky and Sophia Salganicoff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600">
              <a:solidFill>
                <a:srgbClr val="000000"/>
              </a:solidFill>
              <a:highlight>
                <a:srgbClr val="FF9900"/>
              </a:highlight>
              <a:latin typeface="Quicksand"/>
              <a:ea typeface="Quicksand"/>
              <a:cs typeface="Quicksand"/>
              <a:sym typeface="Quicksand"/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7" name="Shape 137" descr="Screen Shot 2016-09-08 at 10.23.38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025" y="1017724"/>
            <a:ext cx="3013050" cy="370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311700" y="4707700"/>
            <a:ext cx="3185700" cy="19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Giorgio de Chirico. </a:t>
            </a:r>
            <a:r>
              <a:rPr lang="en" sz="1000" i="1">
                <a:latin typeface="Playfair Display"/>
                <a:ea typeface="Playfair Display"/>
                <a:cs typeface="Playfair Display"/>
                <a:sym typeface="Playfair Display"/>
              </a:rPr>
              <a:t>Mystery and Melancholy of a Street</a:t>
            </a:r>
          </a:p>
          <a:p>
            <a:pPr lvl="0">
              <a:spcBef>
                <a:spcPts val="0"/>
              </a:spcBef>
              <a:buNone/>
            </a:pPr>
            <a:endParaRPr sz="1000" i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311700" y="268050"/>
            <a:ext cx="8520600" cy="572700"/>
          </a:xfrm>
          <a:prstGeom prst="rect">
            <a:avLst/>
          </a:prstGeom>
          <a:solidFill>
            <a:schemeClr val="accent5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highlight>
                  <a:srgbClr val="FF9900"/>
                </a:highlight>
                <a:latin typeface="Quicksand"/>
                <a:ea typeface="Quicksand"/>
                <a:cs typeface="Quicksand"/>
                <a:sym typeface="Quicksand"/>
              </a:rPr>
              <a:t>Contrast</a:t>
            </a:r>
          </a:p>
        </p:txBody>
      </p:sp>
      <p:pic>
        <p:nvPicPr>
          <p:cNvPr id="140" name="Shape 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8050" y="875725"/>
            <a:ext cx="2993825" cy="399175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/>
          <p:nvPr/>
        </p:nvSpPr>
        <p:spPr>
          <a:xfrm>
            <a:off x="4538050" y="4867475"/>
            <a:ext cx="2492700" cy="19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a2ua.com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601400" y="1569125"/>
            <a:ext cx="4175700" cy="9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4800">
                <a:solidFill>
                  <a:srgbClr val="000000"/>
                </a:solidFill>
                <a:highlight>
                  <a:srgbClr val="FF9900"/>
                </a:highlight>
                <a:latin typeface="Quicksand"/>
                <a:ea typeface="Quicksand"/>
                <a:cs typeface="Quicksand"/>
                <a:sym typeface="Quicksand"/>
              </a:rPr>
              <a:t>Focal Point</a:t>
            </a:r>
          </a:p>
          <a:p>
            <a:pPr lvl="0" algn="l">
              <a:spcBef>
                <a:spcPts val="0"/>
              </a:spcBef>
              <a:buNone/>
            </a:pP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ubTitle" idx="1"/>
          </p:nvPr>
        </p:nvSpPr>
        <p:spPr>
          <a:xfrm>
            <a:off x="601400" y="2867875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52380"/>
              <a:buFont typeface="Arial"/>
              <a:buNone/>
            </a:pPr>
            <a:r>
              <a:rPr lang="en"/>
              <a:t>The main point of focus in a particular image or object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4533700" y="0"/>
            <a:ext cx="4610400" cy="51435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0" name="Shape 150" descr="Screen Shot 2016-09-06 at 6.26.53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533699" y="926836"/>
            <a:ext cx="4610400" cy="328983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4603250" y="4310625"/>
            <a:ext cx="2847600" cy="3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900">
                <a:latin typeface="Playfair Display"/>
                <a:ea typeface="Playfair Display"/>
                <a:cs typeface="Playfair Display"/>
                <a:sym typeface="Playfair Display"/>
              </a:rPr>
              <a:t>Freeman,  61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387900" y="3688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9900"/>
                </a:highlight>
                <a:latin typeface="Quicksand"/>
                <a:ea typeface="Quicksand"/>
                <a:cs typeface="Quicksand"/>
                <a:sym typeface="Quicksand"/>
              </a:rPr>
              <a:t>Multiple Focal Points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3728400" y="1064925"/>
            <a:ext cx="2059800" cy="1778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100"/>
              <a:t>Various points of focus that bring the component parts of an image into an ordered whole</a:t>
            </a:r>
          </a:p>
        </p:txBody>
      </p:sp>
      <p:pic>
        <p:nvPicPr>
          <p:cNvPr id="158" name="Shape 158" descr="Screen Shot 2016-09-06 at 5.00.1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225" y="1064925"/>
            <a:ext cx="3254174" cy="400852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/>
        </p:nvSpPr>
        <p:spPr>
          <a:xfrm rot="-5400000">
            <a:off x="7733108" y="3517575"/>
            <a:ext cx="2436900" cy="38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Sam Gamberg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9575" y="1064925"/>
            <a:ext cx="3162725" cy="38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/>
        </p:nvSpPr>
        <p:spPr>
          <a:xfrm rot="-5400000">
            <a:off x="-895291" y="3662550"/>
            <a:ext cx="2436900" cy="38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Louise Nevelson. </a:t>
            </a:r>
            <a:r>
              <a:rPr lang="en" sz="1000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Dawn’s Wedding Chapel II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  <a:solidFill>
            <a:schemeClr val="accent5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highlight>
                  <a:srgbClr val="FF9900"/>
                </a:highlight>
                <a:latin typeface="Quicksand"/>
                <a:ea typeface="Quicksand"/>
                <a:cs typeface="Quicksand"/>
                <a:sym typeface="Quicksand"/>
              </a:rPr>
              <a:t>Multiple Focal Points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subTitle" idx="1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Principle of Repetition: Repeat some aspect of the design throughout the entire piece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4569500" y="4896000"/>
            <a:ext cx="16656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Mask, African (Kuba)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0" y="2077000"/>
            <a:ext cx="5175900" cy="587400"/>
          </a:xfrm>
          <a:prstGeom prst="rect">
            <a:avLst/>
          </a:prstGeom>
          <a:solidFill>
            <a:schemeClr val="accent5"/>
          </a:solidFill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highlight>
                  <a:srgbClr val="FF9900"/>
                </a:highlight>
                <a:latin typeface="Quicksand"/>
                <a:ea typeface="Quicksand"/>
                <a:cs typeface="Quicksand"/>
                <a:sym typeface="Quicksand"/>
              </a:rPr>
              <a:t>Repetition</a:t>
            </a:r>
          </a:p>
        </p:txBody>
      </p:sp>
      <p:sp>
        <p:nvSpPr>
          <p:cNvPr id="170" name="Shape 170"/>
          <p:cNvSpPr/>
          <p:nvPr/>
        </p:nvSpPr>
        <p:spPr>
          <a:xfrm>
            <a:off x="4533700" y="0"/>
            <a:ext cx="4610400" cy="51435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1" name="Shape 171" descr="Screen Shot 2016-09-06 at 5.56.38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4262" y="190750"/>
            <a:ext cx="3149275" cy="4707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-17100" y="1218175"/>
            <a:ext cx="4610400" cy="530100"/>
          </a:xfrm>
          <a:prstGeom prst="rect">
            <a:avLst/>
          </a:prstGeom>
          <a:solidFill>
            <a:schemeClr val="accent5"/>
          </a:solidFill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highlight>
                  <a:srgbClr val="FF9900"/>
                </a:highlight>
                <a:latin typeface="Quicksand"/>
                <a:ea typeface="Quicksand"/>
                <a:cs typeface="Quicksand"/>
                <a:sym typeface="Quicksand"/>
              </a:rPr>
              <a:t>Alignment</a:t>
            </a:r>
          </a:p>
        </p:txBody>
      </p:sp>
      <p:sp>
        <p:nvSpPr>
          <p:cNvPr id="177" name="Shape 177"/>
          <p:cNvSpPr/>
          <p:nvPr/>
        </p:nvSpPr>
        <p:spPr>
          <a:xfrm>
            <a:off x="4552800" y="0"/>
            <a:ext cx="4610400" cy="51435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subTitle" idx="1"/>
          </p:nvPr>
        </p:nvSpPr>
        <p:spPr>
          <a:xfrm>
            <a:off x="265500" y="1948454"/>
            <a:ext cx="4045200" cy="1023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/>
              <a:t>Principle of Alignment: Nothing should be placed on the page arbitrarily. Every item should have a visual connection with something else on the page</a:t>
            </a:r>
          </a:p>
        </p:txBody>
      </p:sp>
      <p:pic>
        <p:nvPicPr>
          <p:cNvPr id="179" name="Shape 179" descr="Screen Shot 2016-09-06 at 5.54.2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700" y="1218187"/>
            <a:ext cx="4418601" cy="188187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4648700" y="3191550"/>
            <a:ext cx="2577300" cy="2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Louise Nevelson. </a:t>
            </a:r>
            <a:r>
              <a:rPr lang="en" sz="1000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Case With Five Balusters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4533700" y="0"/>
            <a:ext cx="4610400" cy="51435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0" y="1885500"/>
            <a:ext cx="4533600" cy="419700"/>
          </a:xfrm>
          <a:prstGeom prst="rect">
            <a:avLst/>
          </a:prstGeom>
          <a:solidFill>
            <a:schemeClr val="accent5"/>
          </a:solidFill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highlight>
                  <a:srgbClr val="FF9900"/>
                </a:highlight>
                <a:latin typeface="Quicksand"/>
                <a:ea typeface="Quicksand"/>
                <a:cs typeface="Quicksand"/>
                <a:sym typeface="Quicksand"/>
              </a:rPr>
              <a:t>Proximity</a:t>
            </a:r>
          </a:p>
        </p:txBody>
      </p:sp>
      <p:pic>
        <p:nvPicPr>
          <p:cNvPr id="188" name="Shape 188" descr="Screen Shot 2016-09-06 at 5.49.31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3613" y="1150025"/>
            <a:ext cx="4148775" cy="31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>
            <a:spLocks noGrp="1"/>
          </p:cNvSpPr>
          <p:nvPr>
            <p:ph type="subTitle" idx="1"/>
          </p:nvPr>
        </p:nvSpPr>
        <p:spPr>
          <a:xfrm>
            <a:off x="265500" y="25404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52380"/>
              <a:buFont typeface="Arial"/>
              <a:buNone/>
            </a:pPr>
            <a:r>
              <a:rPr lang="en"/>
              <a:t>Principle of Proximity: Group related items together, physical closeness implies a relationship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4918400" y="4715825"/>
            <a:ext cx="2138400" cy="2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4939500" y="4322612"/>
            <a:ext cx="3207600" cy="33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Francisco de Goya</a:t>
            </a:r>
            <a:r>
              <a:rPr lang="en" sz="1000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. The</a:t>
            </a:r>
            <a:r>
              <a:rPr lang="en"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000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Executions of the Third of May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00FFFF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What is </a:t>
            </a:r>
            <a:r>
              <a:rPr lang="en" sz="60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Structure</a:t>
            </a:r>
            <a:r>
              <a:rPr lang="en" sz="4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?</a:t>
            </a:r>
          </a:p>
        </p:txBody>
      </p:sp>
      <p:sp>
        <p:nvSpPr>
          <p:cNvPr id="65" name="Shape 65"/>
          <p:cNvSpPr txBox="1"/>
          <p:nvPr/>
        </p:nvSpPr>
        <p:spPr>
          <a:xfrm>
            <a:off x="372600" y="1355375"/>
            <a:ext cx="8459700" cy="326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Structure is the way components of visual expression merge to create an organized whole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567600" y="2078600"/>
            <a:ext cx="4175700" cy="1049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-141825" y="1279225"/>
            <a:ext cx="2859300" cy="1786200"/>
          </a:xfrm>
          <a:prstGeom prst="rect">
            <a:avLst/>
          </a:prstGeom>
          <a:noFill/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>
                <a:highlight>
                  <a:srgbClr val="FF9900"/>
                </a:highlight>
                <a:latin typeface="Quicksand"/>
                <a:ea typeface="Quicksand"/>
                <a:cs typeface="Quicksand"/>
                <a:sym typeface="Quicksand"/>
              </a:rPr>
              <a:t>Unity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000"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567600" y="3237525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en" sz="3000"/>
              <a:t>The sense of visual equilibrium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4552800" y="0"/>
            <a:ext cx="4610400" cy="51435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/>
          <p:nvPr/>
        </p:nvSpPr>
        <p:spPr>
          <a:xfrm>
            <a:off x="5321225" y="1002875"/>
            <a:ext cx="2300700" cy="27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>
            <a:alphaModFix/>
          </a:blip>
          <a:srcRect b="7183"/>
          <a:stretch/>
        </p:blipFill>
        <p:spPr>
          <a:xfrm>
            <a:off x="5071700" y="250112"/>
            <a:ext cx="3572599" cy="464327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4860175" y="4893375"/>
            <a:ext cx="4175700" cy="1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Leonardo da Vinci. </a:t>
            </a:r>
            <a:r>
              <a:rPr lang="en" sz="1000" i="1">
                <a:latin typeface="Playfair Display"/>
                <a:ea typeface="Playfair Display"/>
                <a:cs typeface="Playfair Display"/>
                <a:sym typeface="Playfair Display"/>
              </a:rPr>
              <a:t>Study of Human Proportions According to Vitruvius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9950" y="67545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 rotWithShape="1">
          <a:blip r:embed="rId4">
            <a:alphaModFix/>
          </a:blip>
          <a:srcRect l="3697" t="1234"/>
          <a:stretch/>
        </p:blipFill>
        <p:spPr>
          <a:xfrm>
            <a:off x="-28050" y="675450"/>
            <a:ext cx="2540099" cy="508022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FF9900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latin typeface="Quicksand"/>
                <a:ea typeface="Quicksand"/>
                <a:cs typeface="Quicksand"/>
                <a:sym typeface="Quicksand"/>
              </a:rPr>
              <a:t>Symmetry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2424000" y="2429075"/>
            <a:ext cx="4296000" cy="333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100"/>
              <a:t>Symmetry is the mirror-like repetition of two halves of an image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204400" cy="572700"/>
          </a:xfrm>
          <a:prstGeom prst="rect">
            <a:avLst/>
          </a:prstGeom>
          <a:solidFill>
            <a:srgbClr val="FF9900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Symmetry cont’d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9700" y="350812"/>
            <a:ext cx="4018426" cy="44418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 rot="5400821">
            <a:off x="7523035" y="1436223"/>
            <a:ext cx="2513100" cy="34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Georgia O’Keeffe. </a:t>
            </a:r>
            <a:r>
              <a:rPr lang="en" sz="1000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Cow’s Skull: Red, White, and Blue  </a:t>
            </a:r>
          </a:p>
        </p:txBody>
      </p:sp>
      <p:pic>
        <p:nvPicPr>
          <p:cNvPr id="93" name="Shape 93" descr="Screen Shot 2016-09-08 at 10.08.43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900" y="1368649"/>
            <a:ext cx="3785499" cy="30464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443300" y="4415150"/>
            <a:ext cx="3716700" cy="15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Jack Knox. </a:t>
            </a:r>
            <a:r>
              <a:rPr lang="en" sz="1000" i="1">
                <a:latin typeface="Playfair Display"/>
                <a:ea typeface="Playfair Display"/>
                <a:cs typeface="Playfair Display"/>
                <a:sym typeface="Playfair Display"/>
              </a:rPr>
              <a:t>Kitchen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l="3697" t="1234"/>
          <a:stretch/>
        </p:blipFill>
        <p:spPr>
          <a:xfrm>
            <a:off x="-28050" y="675450"/>
            <a:ext cx="2540099" cy="508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FF9900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Quicksand"/>
                <a:ea typeface="Quicksand"/>
                <a:cs typeface="Quicksand"/>
                <a:sym typeface="Quicksand"/>
              </a:rPr>
              <a:t>Asymmetry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2812100" y="1538875"/>
            <a:ext cx="3136800" cy="333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100"/>
              <a:t>The arrangement of dissimilar parts to create a balanced whole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7293200" y="2813725"/>
            <a:ext cx="1677000" cy="73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3" name="Shape 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4477" y="1081676"/>
            <a:ext cx="4568597" cy="406469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2513125" y="4412725"/>
            <a:ext cx="3492300" cy="46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“A position dead center is so stable as to have no dynamic tension at all”- Freeman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 descr="Screen Shot 2016-09-06 at 4.47.4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474" y="1181449"/>
            <a:ext cx="2919274" cy="3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FF9900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Quicksand"/>
                <a:ea typeface="Quicksand"/>
                <a:cs typeface="Quicksand"/>
                <a:sym typeface="Quicksand"/>
              </a:rPr>
              <a:t>Asymmetry cont’d 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884875" y="4766150"/>
            <a:ext cx="4153200" cy="21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George McNeil. </a:t>
            </a:r>
            <a:r>
              <a:rPr lang="en" sz="1000" i="1">
                <a:latin typeface="Playfair Display"/>
                <a:ea typeface="Playfair Display"/>
                <a:cs typeface="Playfair Display"/>
                <a:sym typeface="Playfair Display"/>
              </a:rPr>
              <a:t>Everyman #2</a:t>
            </a:r>
          </a:p>
        </p:txBody>
      </p:sp>
      <p:pic>
        <p:nvPicPr>
          <p:cNvPr id="112" name="Shape 112" descr="Screen Shot 2016-09-06 at 6.26.43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3715574" y="1224537"/>
            <a:ext cx="4989555" cy="33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 rot="1528">
            <a:off x="4533595" y="4766443"/>
            <a:ext cx="1350000" cy="24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Freeman, 45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1800"/>
          </a:xfrm>
          <a:prstGeom prst="rect">
            <a:avLst/>
          </a:prstGeom>
          <a:solidFill>
            <a:schemeClr val="accent5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highlight>
                  <a:srgbClr val="FF9900"/>
                </a:highlight>
                <a:latin typeface="Quicksand"/>
                <a:ea typeface="Quicksand"/>
                <a:cs typeface="Quicksand"/>
                <a:sym typeface="Quicksand"/>
              </a:rPr>
              <a:t>Approximate Symmetry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11700" y="2428400"/>
            <a:ext cx="3640800" cy="333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100"/>
              <a:t>Two clearly differentiated halves of a composition that allude to a centralized axis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0" name="Shape 120" descr="Screen Shot 2016-09-06 at 4.51.0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7550" y="1128500"/>
            <a:ext cx="4784750" cy="36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 rot="5400000">
            <a:off x="7402800" y="2481787"/>
            <a:ext cx="3129000" cy="2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Francisco de Goya</a:t>
            </a:r>
            <a:r>
              <a:rPr lang="en" sz="1000" i="1">
                <a:latin typeface="Playfair Display"/>
                <a:ea typeface="Playfair Display"/>
                <a:cs typeface="Playfair Display"/>
                <a:sym typeface="Playfair Display"/>
              </a:rPr>
              <a:t>. The</a:t>
            </a:r>
            <a:r>
              <a:rPr lang="en" sz="10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000" i="1">
                <a:latin typeface="Playfair Display"/>
                <a:ea typeface="Playfair Display"/>
                <a:cs typeface="Playfair Display"/>
                <a:sym typeface="Playfair Display"/>
              </a:rPr>
              <a:t>Executions of the Third of May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 descr="Screen Shot 2016-09-06 at 5.03.0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662" y="1069350"/>
            <a:ext cx="2246029" cy="375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 rot="-5400000">
            <a:off x="4310225" y="3439950"/>
            <a:ext cx="2503500" cy="26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Praxiteles. </a:t>
            </a:r>
            <a:r>
              <a:rPr lang="en" sz="1000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Hermes and the Infant Dionysus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311700" y="268050"/>
            <a:ext cx="8520600" cy="572700"/>
          </a:xfrm>
          <a:prstGeom prst="rect">
            <a:avLst/>
          </a:prstGeom>
          <a:solidFill>
            <a:schemeClr val="accent5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highlight>
                  <a:srgbClr val="FF9900"/>
                </a:highlight>
                <a:latin typeface="Quicksand"/>
                <a:ea typeface="Quicksand"/>
                <a:cs typeface="Quicksand"/>
                <a:sym typeface="Quicksand"/>
              </a:rPr>
              <a:t>Contrast</a:t>
            </a:r>
          </a:p>
        </p:txBody>
      </p:sp>
      <p:pic>
        <p:nvPicPr>
          <p:cNvPr id="129" name="Shape 129" descr="Screen Shot 2016-09-06 at 5.03.17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3013" y="1141159"/>
            <a:ext cx="1361661" cy="368524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/>
          <p:nvPr/>
        </p:nvSpPr>
        <p:spPr>
          <a:xfrm rot="-5400000">
            <a:off x="2626525" y="3399890"/>
            <a:ext cx="2584800" cy="2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100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Eva Hesse. </a:t>
            </a:r>
            <a:r>
              <a:rPr lang="en" sz="1000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Lacoӧn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321925" y="840750"/>
            <a:ext cx="3449100" cy="303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relationship established between two completely different elements or forces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371</Words>
  <Application>Microsoft Macintosh PowerPoint</Application>
  <PresentationFormat>On-screen Show (16:9)</PresentationFormat>
  <Paragraphs>51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Oswald</vt:lpstr>
      <vt:lpstr>Arial</vt:lpstr>
      <vt:lpstr>Quicksand</vt:lpstr>
      <vt:lpstr>Montserrat</vt:lpstr>
      <vt:lpstr>Playfair Display</vt:lpstr>
      <vt:lpstr>pop</vt:lpstr>
      <vt:lpstr>Chapter 6: Structure</vt:lpstr>
      <vt:lpstr>What is Structure?</vt:lpstr>
      <vt:lpstr>Unity</vt:lpstr>
      <vt:lpstr>Symmetry</vt:lpstr>
      <vt:lpstr>Symmetry cont’d </vt:lpstr>
      <vt:lpstr>Asymmetry</vt:lpstr>
      <vt:lpstr>Asymmetry cont’d </vt:lpstr>
      <vt:lpstr>Approximate Symmetry</vt:lpstr>
      <vt:lpstr>Contrast</vt:lpstr>
      <vt:lpstr> </vt:lpstr>
      <vt:lpstr>Focal Point </vt:lpstr>
      <vt:lpstr>Multiple Focal Points</vt:lpstr>
      <vt:lpstr>Repetition</vt:lpstr>
      <vt:lpstr>Alignment</vt:lpstr>
      <vt:lpstr>Proximity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6: Structure</dc:title>
  <cp:lastModifiedBy>Rosalie Brodsky</cp:lastModifiedBy>
  <cp:revision>1</cp:revision>
  <dcterms:modified xsi:type="dcterms:W3CDTF">2016-09-28T14:05:03Z</dcterms:modified>
</cp:coreProperties>
</file>